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4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1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07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42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2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89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18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63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2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72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48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6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D1547-51BE-4709-B30A-8A5D64F83EA6}" type="datetimeFigureOut">
              <a:rPr kumimoji="1" lang="ja-JP" altLang="en-US" smtClean="0"/>
              <a:t>2022/7/8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600FF-5833-4829-B7A4-D7A5B3C65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00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BA5FF-AE77-4059-9A27-BEA7C6F5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64007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大気海洋研究所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ja-JP" altLang="en-US" dirty="0"/>
              <a:t>講堂オンライン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配信システム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C9836BFE-85B1-4858-96F2-A434A09B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79875"/>
            <a:ext cx="7388750" cy="1692772"/>
          </a:xfrm>
        </p:spPr>
        <p:txBody>
          <a:bodyPr>
            <a:normAutofit fontScale="77500" lnSpcReduction="20000"/>
          </a:bodyPr>
          <a:lstStyle/>
          <a:p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　　　　　　　　    </a:t>
            </a:r>
            <a:r>
              <a:rPr lang="en-US" altLang="ja-JP" sz="1600" dirty="0"/>
              <a:t>【</a:t>
            </a:r>
            <a:r>
              <a:rPr lang="ja-JP" altLang="en-US" sz="1600" dirty="0"/>
              <a:t>問合せ先</a:t>
            </a:r>
            <a:r>
              <a:rPr lang="en-US" altLang="ja-JP" sz="1600" dirty="0"/>
              <a:t>】</a:t>
            </a:r>
          </a:p>
          <a:p>
            <a:r>
              <a:rPr lang="ja-JP" altLang="en-US" sz="1600" dirty="0"/>
              <a:t>                　　　　　　　　　　　　  生理学分野　神田　真司</a:t>
            </a:r>
            <a:endParaRPr lang="en-US" altLang="ja-JP" sz="1600" dirty="0"/>
          </a:p>
          <a:p>
            <a:r>
              <a:rPr lang="ja-JP" altLang="en-US" sz="1600" dirty="0"/>
              <a:t>　　　　　　　　　　　　　　　　　　　</a:t>
            </a:r>
            <a:r>
              <a:rPr lang="en-US" altLang="ja-JP" sz="1600" dirty="0"/>
              <a:t>e-mail    shinji◎aori.u-tokyo.ac.jp</a:t>
            </a:r>
          </a:p>
          <a:p>
            <a:r>
              <a:rPr lang="ja-JP" altLang="en-US" sz="1600" dirty="0"/>
              <a:t>　　　　　　　　　　　　　　　　　　　　　　　　　　</a:t>
            </a:r>
            <a:r>
              <a:rPr lang="en-US" altLang="ja-JP" sz="1600" dirty="0"/>
              <a:t>※</a:t>
            </a:r>
            <a:r>
              <a:rPr lang="ja-JP" altLang="en-US" sz="1600" dirty="0"/>
              <a:t>アドレスの「◎」は「</a:t>
            </a:r>
            <a:r>
              <a:rPr lang="en-US" altLang="ja-JP" sz="1600" dirty="0"/>
              <a:t>@</a:t>
            </a:r>
            <a:r>
              <a:rPr lang="ja-JP" altLang="en-US" sz="1600" dirty="0"/>
              <a:t>」に変換して下さい</a:t>
            </a:r>
          </a:p>
        </p:txBody>
      </p:sp>
    </p:spTree>
    <p:extLst>
      <p:ext uri="{BB962C8B-B14F-4D97-AF65-F5344CB8AC3E}">
        <p14:creationId xmlns:p14="http://schemas.microsoft.com/office/powerpoint/2010/main" val="165162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AFDC1B-15D1-4B45-A498-7F8BDD6C5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004578-CF5A-4307-9D86-980F50280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オンライン会議用のアカウント（</a:t>
            </a:r>
            <a:r>
              <a:rPr lang="en-US" altLang="ja-JP" dirty="0" smtClean="0"/>
              <a:t>Zoom</a:t>
            </a:r>
            <a:r>
              <a:rPr lang="ja-JP" altLang="en-US" dirty="0" smtClean="0"/>
              <a:t>等</a:t>
            </a:r>
            <a:r>
              <a:rPr lang="ja-JP" altLang="en-US" dirty="0"/>
              <a:t>）の準備は主催者側でお願いします。現時点で動作確認は</a:t>
            </a:r>
            <a:r>
              <a:rPr lang="en-US" altLang="ja-JP" dirty="0"/>
              <a:t>Zoom</a:t>
            </a:r>
            <a:r>
              <a:rPr lang="ja-JP" altLang="en-US" dirty="0"/>
              <a:t>のみで行っています。</a:t>
            </a:r>
            <a:endParaRPr lang="en-US" altLang="ja-JP" dirty="0"/>
          </a:p>
          <a:p>
            <a:r>
              <a:rPr lang="ja-JP" altLang="en-US" dirty="0"/>
              <a:t>当日会場で無線</a:t>
            </a:r>
            <a:r>
              <a:rPr lang="en-US" altLang="ja-JP" dirty="0"/>
              <a:t>LAN</a:t>
            </a:r>
            <a:r>
              <a:rPr lang="ja-JP" altLang="en-US" dirty="0"/>
              <a:t>が利用できます。ただし，事前に所内担当者を通じて</a:t>
            </a:r>
            <a:r>
              <a:rPr lang="en-US" altLang="ja-JP" dirty="0"/>
              <a:t>AORI</a:t>
            </a:r>
            <a:r>
              <a:rPr lang="ja-JP" altLang="en-US" dirty="0"/>
              <a:t>ネットワーク室に申請して、パスワード等を受け取る必要があります。</a:t>
            </a:r>
            <a:endParaRPr lang="en-US" altLang="ja-JP" dirty="0"/>
          </a:p>
          <a:p>
            <a:r>
              <a:rPr lang="ja-JP" altLang="en-US" dirty="0"/>
              <a:t>上記のほかに、</a:t>
            </a:r>
            <a:r>
              <a:rPr lang="en-US" altLang="ja-JP" dirty="0" err="1"/>
              <a:t>eduroam</a:t>
            </a:r>
            <a:r>
              <a:rPr lang="ja-JP" altLang="en-US" dirty="0"/>
              <a:t>が利用可能です。東大関係者は</a:t>
            </a:r>
            <a:r>
              <a:rPr lang="en-US" altLang="ja-JP" dirty="0" err="1"/>
              <a:t>UTokyoWiFi</a:t>
            </a:r>
            <a:r>
              <a:rPr lang="ja-JP" altLang="en-US" dirty="0"/>
              <a:t>も利用可能です。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1898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95FB8-68FC-456C-9E51-50831EF9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4208"/>
            <a:ext cx="7886700" cy="1325563"/>
          </a:xfrm>
        </p:spPr>
        <p:txBody>
          <a:bodyPr/>
          <a:lstStyle/>
          <a:p>
            <a:r>
              <a:rPr kumimoji="1" lang="ja-JP" altLang="en-US" dirty="0"/>
              <a:t>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413032-F6DC-4FB7-A340-64FCFC69C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3546"/>
            <a:ext cx="7886700" cy="4351338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/>
              <a:t>配信用</a:t>
            </a:r>
            <a:r>
              <a:rPr kumimoji="1" lang="en-US" altLang="ja-JP" dirty="0"/>
              <a:t>PC</a:t>
            </a:r>
            <a:r>
              <a:rPr kumimoji="1" lang="ja-JP" altLang="en-US" dirty="0"/>
              <a:t>にすべての情報を集めていますので、ご持参の発表用</a:t>
            </a:r>
            <a:r>
              <a:rPr kumimoji="1" lang="en-US" altLang="ja-JP" dirty="0"/>
              <a:t>PC</a:t>
            </a:r>
            <a:r>
              <a:rPr kumimoji="1" lang="ja-JP" altLang="en-US" dirty="0"/>
              <a:t>（以下、持ち込み</a:t>
            </a:r>
            <a:r>
              <a:rPr kumimoji="1" lang="en-US" altLang="ja-JP" dirty="0"/>
              <a:t>PC</a:t>
            </a:r>
            <a:r>
              <a:rPr kumimoji="1" lang="ja-JP" altLang="en-US" dirty="0"/>
              <a:t>と表記）は</a:t>
            </a:r>
            <a:r>
              <a:rPr kumimoji="1" lang="en-US" altLang="ja-JP" dirty="0"/>
              <a:t>HDMI</a:t>
            </a:r>
            <a:r>
              <a:rPr kumimoji="1" lang="ja-JP" altLang="en-US" dirty="0"/>
              <a:t>接続で備え付けの配信用</a:t>
            </a:r>
            <a:r>
              <a:rPr kumimoji="1" lang="en-US" altLang="ja-JP" dirty="0"/>
              <a:t>PC(</a:t>
            </a:r>
            <a:r>
              <a:rPr kumimoji="1" lang="ja-JP" altLang="en-US" dirty="0"/>
              <a:t>以下、システム</a:t>
            </a:r>
            <a:r>
              <a:rPr kumimoji="1" lang="en-US" altLang="ja-JP" dirty="0"/>
              <a:t>PC)</a:t>
            </a:r>
            <a:r>
              <a:rPr kumimoji="1" lang="ja-JP" altLang="en-US" dirty="0"/>
              <a:t>につないであるキャプチャーボードに接続していただくことになります。</a:t>
            </a:r>
            <a:endParaRPr kumimoji="1" lang="en-US" altLang="ja-JP" dirty="0"/>
          </a:p>
          <a:p>
            <a:r>
              <a:rPr kumimoji="1" lang="ja-JP" altLang="en-US" dirty="0"/>
              <a:t>システム</a:t>
            </a:r>
            <a:r>
              <a:rPr kumimoji="1" lang="en-US" altLang="ja-JP" dirty="0"/>
              <a:t>PC</a:t>
            </a:r>
            <a:r>
              <a:rPr kumimoji="1" lang="ja-JP" altLang="en-US" dirty="0"/>
              <a:t>が、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に配信します（システム</a:t>
            </a:r>
            <a:r>
              <a:rPr kumimoji="1" lang="en-US" altLang="ja-JP" dirty="0"/>
              <a:t>PC</a:t>
            </a:r>
            <a:r>
              <a:rPr kumimoji="1" lang="ja-JP" altLang="en-US" dirty="0"/>
              <a:t>で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等のシステムにログインして接続してください）。その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接続の画面を、スクリーンと手元のモニターに表示することになります。</a:t>
            </a:r>
            <a:endParaRPr kumimoji="1" lang="en-US" altLang="ja-JP" dirty="0"/>
          </a:p>
          <a:p>
            <a:r>
              <a:rPr kumimoji="1" lang="ja-JP" altLang="en-US" dirty="0"/>
              <a:t>システム</a:t>
            </a:r>
            <a:r>
              <a:rPr kumimoji="1" lang="en-US" altLang="ja-JP" dirty="0"/>
              <a:t>PC</a:t>
            </a:r>
            <a:r>
              <a:rPr kumimoji="1" lang="ja-JP" altLang="en-US" dirty="0"/>
              <a:t>は、水色と黒の</a:t>
            </a:r>
            <a:r>
              <a:rPr kumimoji="1" lang="en-US" altLang="ja-JP" dirty="0" err="1"/>
              <a:t>logicool</a:t>
            </a:r>
            <a:r>
              <a:rPr kumimoji="1" lang="ja-JP" altLang="en-US" dirty="0"/>
              <a:t>のキーボード・マウスで操作します。下の棚に入っています。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3598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2A2FC7B-E2FF-4430-AB76-AE5B3BC8164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6887" y="114301"/>
            <a:ext cx="5610225" cy="315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B0ECC1D-C259-49B4-872C-7BD40B40B9D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712" y="3429000"/>
            <a:ext cx="5613400" cy="315785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2">
            <a:extLst>
              <a:ext uri="{FF2B5EF4-FFF2-40B4-BE49-F238E27FC236}">
                <a16:creationId xmlns:a16="http://schemas.microsoft.com/office/drawing/2014/main" id="{8AE24CA2-548E-4606-908D-6CDC381C3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475844"/>
            <a:ext cx="1568677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b="1" dirty="0">
                <a:solidFill>
                  <a:schemeClr val="bg1">
                    <a:lumMod val="95000"/>
                  </a:schemeClr>
                </a:solidFill>
              </a:rPr>
              <a:t>システム</a:t>
            </a:r>
            <a:r>
              <a:rPr lang="en-US" altLang="ja-JP" b="1" dirty="0">
                <a:solidFill>
                  <a:schemeClr val="bg1">
                    <a:lumMod val="95000"/>
                  </a:schemeClr>
                </a:solidFill>
              </a:rPr>
              <a:t>PC</a:t>
            </a:r>
            <a:endParaRPr lang="ja-JP" alt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Oval 2">
            <a:extLst>
              <a:ext uri="{FF2B5EF4-FFF2-40B4-BE49-F238E27FC236}">
                <a16:creationId xmlns:a16="http://schemas.microsoft.com/office/drawing/2014/main" id="{5EDA1410-3540-4AF3-A947-17C8D3F3F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14300"/>
            <a:ext cx="796629" cy="571499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Oval 2">
            <a:extLst>
              <a:ext uri="{FF2B5EF4-FFF2-40B4-BE49-F238E27FC236}">
                <a16:creationId xmlns:a16="http://schemas.microsoft.com/office/drawing/2014/main" id="{95584536-7111-4A83-90D3-3A70D8D0E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2362" y="114300"/>
            <a:ext cx="796629" cy="571499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779D41D-E7E7-4C61-8871-7F7ACEAF3FDD}"/>
              </a:ext>
            </a:extLst>
          </p:cNvPr>
          <p:cNvSpPr txBox="1"/>
          <p:nvPr/>
        </p:nvSpPr>
        <p:spPr>
          <a:xfrm>
            <a:off x="6538991" y="131802"/>
            <a:ext cx="203132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カメラ（演者用）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93108D-4279-4142-8045-95379D88AED7}"/>
              </a:ext>
            </a:extLst>
          </p:cNvPr>
          <p:cNvSpPr txBox="1"/>
          <p:nvPr/>
        </p:nvSpPr>
        <p:spPr>
          <a:xfrm>
            <a:off x="2016884" y="161238"/>
            <a:ext cx="272382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カメラ（会場用・広角）</a:t>
            </a: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C679E726-20D1-414A-A4A8-52CCF12C9F40}"/>
              </a:ext>
            </a:extLst>
          </p:cNvPr>
          <p:cNvSpPr/>
          <p:nvPr/>
        </p:nvSpPr>
        <p:spPr>
          <a:xfrm>
            <a:off x="6089301" y="329936"/>
            <a:ext cx="1177600" cy="4513369"/>
          </a:xfrm>
          <a:custGeom>
            <a:avLst/>
            <a:gdLst>
              <a:gd name="connsiteX0" fmla="*/ 20097 w 1177600"/>
              <a:gd name="connsiteY0" fmla="*/ 122240 h 4513369"/>
              <a:gd name="connsiteX1" fmla="*/ 271306 w 1177600"/>
              <a:gd name="connsiteY1" fmla="*/ 383497 h 4513369"/>
              <a:gd name="connsiteX2" fmla="*/ 1175657 w 1177600"/>
              <a:gd name="connsiteY2" fmla="*/ 3317616 h 4513369"/>
              <a:gd name="connsiteX3" fmla="*/ 0 w 1177600"/>
              <a:gd name="connsiteY3" fmla="*/ 4513369 h 451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7600" h="4513369">
                <a:moveTo>
                  <a:pt x="20097" y="122240"/>
                </a:moveTo>
                <a:cubicBezTo>
                  <a:pt x="49405" y="-13413"/>
                  <a:pt x="78713" y="-149066"/>
                  <a:pt x="271306" y="383497"/>
                </a:cubicBezTo>
                <a:cubicBezTo>
                  <a:pt x="463899" y="916060"/>
                  <a:pt x="1220875" y="2629304"/>
                  <a:pt x="1175657" y="3317616"/>
                </a:cubicBezTo>
                <a:cubicBezTo>
                  <a:pt x="1130439" y="4005928"/>
                  <a:pt x="565219" y="4259648"/>
                  <a:pt x="0" y="4513369"/>
                </a:cubicBezTo>
              </a:path>
            </a:pathLst>
          </a:cu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DDE49703-E73B-47A4-AA20-049F4DC4AB9C}"/>
              </a:ext>
            </a:extLst>
          </p:cNvPr>
          <p:cNvSpPr/>
          <p:nvPr/>
        </p:nvSpPr>
        <p:spPr>
          <a:xfrm>
            <a:off x="4920651" y="372057"/>
            <a:ext cx="1750541" cy="4521490"/>
          </a:xfrm>
          <a:custGeom>
            <a:avLst/>
            <a:gdLst>
              <a:gd name="connsiteX0" fmla="*/ 103525 w 1750541"/>
              <a:gd name="connsiteY0" fmla="*/ 160506 h 4521490"/>
              <a:gd name="connsiteX1" fmla="*/ 173863 w 1750541"/>
              <a:gd name="connsiteY1" fmla="*/ 301183 h 4521490"/>
              <a:gd name="connsiteX2" fmla="*/ 1721309 w 1750541"/>
              <a:gd name="connsiteY2" fmla="*/ 2903706 h 4521490"/>
              <a:gd name="connsiteX3" fmla="*/ 1038022 w 1750541"/>
              <a:gd name="connsiteY3" fmla="*/ 4521490 h 4521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50541" h="4521490">
                <a:moveTo>
                  <a:pt x="103525" y="160506"/>
                </a:moveTo>
                <a:cubicBezTo>
                  <a:pt x="3878" y="2244"/>
                  <a:pt x="-95768" y="-156017"/>
                  <a:pt x="173863" y="301183"/>
                </a:cubicBezTo>
                <a:cubicBezTo>
                  <a:pt x="443494" y="758383"/>
                  <a:pt x="1577282" y="2200321"/>
                  <a:pt x="1721309" y="2903706"/>
                </a:cubicBezTo>
                <a:cubicBezTo>
                  <a:pt x="1865336" y="3607091"/>
                  <a:pt x="1451679" y="4064290"/>
                  <a:pt x="1038022" y="4521490"/>
                </a:cubicBezTo>
              </a:path>
            </a:pathLst>
          </a:cu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2F5E16EC-481B-4A9C-B119-9D23850B174D}"/>
              </a:ext>
            </a:extLst>
          </p:cNvPr>
          <p:cNvSpPr/>
          <p:nvPr/>
        </p:nvSpPr>
        <p:spPr>
          <a:xfrm rot="20158320">
            <a:off x="4349437" y="2165081"/>
            <a:ext cx="1118176" cy="2552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会場音マイク音</a:t>
            </a:r>
            <a:r>
              <a:rPr kumimoji="1" lang="en-US" altLang="ja-JP" sz="1600" dirty="0"/>
              <a:t>PC</a:t>
            </a:r>
            <a:r>
              <a:rPr kumimoji="1" lang="ja-JP" altLang="en-US" sz="1600" dirty="0"/>
              <a:t>へ</a:t>
            </a:r>
          </a:p>
        </p:txBody>
      </p:sp>
      <p:sp>
        <p:nvSpPr>
          <p:cNvPr id="22" name="矢印: 下 21">
            <a:extLst>
              <a:ext uri="{FF2B5EF4-FFF2-40B4-BE49-F238E27FC236}">
                <a16:creationId xmlns:a16="http://schemas.microsoft.com/office/drawing/2014/main" id="{F43BD991-4791-4667-92D1-73C6C3B2563D}"/>
              </a:ext>
            </a:extLst>
          </p:cNvPr>
          <p:cNvSpPr/>
          <p:nvPr/>
        </p:nvSpPr>
        <p:spPr>
          <a:xfrm rot="1507683">
            <a:off x="5978673" y="2827111"/>
            <a:ext cx="1118176" cy="21904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カメラ映像</a:t>
            </a:r>
            <a:r>
              <a:rPr kumimoji="1" lang="en-US" altLang="ja-JP" dirty="0"/>
              <a:t>PC</a:t>
            </a:r>
            <a:r>
              <a:rPr kumimoji="1" lang="ja-JP" altLang="en-US" dirty="0"/>
              <a:t>へ</a:t>
            </a:r>
          </a:p>
        </p:txBody>
      </p:sp>
      <p:sp>
        <p:nvSpPr>
          <p:cNvPr id="23" name="矢印: 環状 22">
            <a:extLst>
              <a:ext uri="{FF2B5EF4-FFF2-40B4-BE49-F238E27FC236}">
                <a16:creationId xmlns:a16="http://schemas.microsoft.com/office/drawing/2014/main" id="{42AAB8E5-8537-414E-8CC8-372405F20161}"/>
              </a:ext>
            </a:extLst>
          </p:cNvPr>
          <p:cNvSpPr/>
          <p:nvPr/>
        </p:nvSpPr>
        <p:spPr>
          <a:xfrm rot="16200000">
            <a:off x="1060235" y="-306742"/>
            <a:ext cx="4782502" cy="6722102"/>
          </a:xfrm>
          <a:prstGeom prst="circularArrow">
            <a:avLst>
              <a:gd name="adj1" fmla="val 7493"/>
              <a:gd name="adj2" fmla="val 1142319"/>
              <a:gd name="adj3" fmla="val 20457681"/>
              <a:gd name="adj4" fmla="val 10756088"/>
              <a:gd name="adj5" fmla="val 87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3E57DB1-CEDA-4EF5-9C15-68E0E2AEC319}"/>
              </a:ext>
            </a:extLst>
          </p:cNvPr>
          <p:cNvSpPr txBox="1"/>
          <p:nvPr/>
        </p:nvSpPr>
        <p:spPr>
          <a:xfrm>
            <a:off x="-3401" y="5211167"/>
            <a:ext cx="5262979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映像出力</a:t>
            </a:r>
            <a:r>
              <a:rPr kumimoji="1" lang="en-US" altLang="ja-JP" dirty="0"/>
              <a:t>(</a:t>
            </a:r>
            <a:r>
              <a:rPr kumimoji="1" lang="ja-JP" altLang="en-US" dirty="0"/>
              <a:t>ズーム画面を想定</a:t>
            </a:r>
            <a:r>
              <a:rPr kumimoji="1" lang="en-US" altLang="ja-JP" dirty="0"/>
              <a:t>)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r>
              <a:rPr kumimoji="1" lang="ja-JP" altLang="en-US" dirty="0"/>
              <a:t>　　　スクリーンとディスプレイへ</a:t>
            </a:r>
            <a:endParaRPr kumimoji="1" lang="en-US" altLang="ja-JP" dirty="0"/>
          </a:p>
          <a:p>
            <a:r>
              <a:rPr kumimoji="1" lang="ja-JP" altLang="en-US" dirty="0"/>
              <a:t>音声（ズーム音声＋ノートの動画音声を想定）：</a:t>
            </a:r>
            <a:endParaRPr kumimoji="1" lang="en-US" altLang="ja-JP" dirty="0"/>
          </a:p>
          <a:p>
            <a:r>
              <a:rPr kumimoji="1" lang="ja-JP" altLang="en-US" dirty="0"/>
              <a:t>　　会場スピーカーへ（会場音声入力は</a:t>
            </a:r>
            <a:endParaRPr kumimoji="1" lang="en-US" altLang="ja-JP" dirty="0"/>
          </a:p>
          <a:p>
            <a:r>
              <a:rPr kumimoji="1" lang="ja-JP" altLang="en-US" dirty="0"/>
              <a:t>　　ハウリングするのでオフ）</a:t>
            </a:r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006617B5-CD74-4258-8EF1-C9E14AA7DE23}"/>
              </a:ext>
            </a:extLst>
          </p:cNvPr>
          <p:cNvSpPr/>
          <p:nvPr/>
        </p:nvSpPr>
        <p:spPr>
          <a:xfrm rot="18960505">
            <a:off x="3090622" y="2895496"/>
            <a:ext cx="1692259" cy="2079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HDMI</a:t>
            </a:r>
          </a:p>
          <a:p>
            <a:pPr algn="ctr"/>
            <a:r>
              <a:rPr kumimoji="1" lang="ja-JP" altLang="en-US" sz="1400" dirty="0"/>
              <a:t>（プレゼン・音声）出力</a:t>
            </a:r>
            <a:r>
              <a:rPr kumimoji="1" lang="en-US" altLang="ja-JP" sz="1400" dirty="0"/>
              <a:t>PC</a:t>
            </a:r>
            <a:r>
              <a:rPr kumimoji="1" lang="ja-JP" altLang="en-US" sz="1400" dirty="0"/>
              <a:t>へ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623AAA7-2478-409D-8AFB-1206C864479B}"/>
              </a:ext>
            </a:extLst>
          </p:cNvPr>
          <p:cNvSpPr txBox="1"/>
          <p:nvPr/>
        </p:nvSpPr>
        <p:spPr>
          <a:xfrm>
            <a:off x="6249019" y="2200000"/>
            <a:ext cx="27621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/>
              <a:t>Many cam</a:t>
            </a:r>
            <a:r>
              <a:rPr kumimoji="1" lang="ja-JP" altLang="en-US" dirty="0"/>
              <a:t>というアプリで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つのカメラを合成</a:t>
            </a: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DD981BA7-B9F7-472B-97D7-3EE615239496}"/>
              </a:ext>
            </a:extLst>
          </p:cNvPr>
          <p:cNvSpPr/>
          <p:nvPr/>
        </p:nvSpPr>
        <p:spPr>
          <a:xfrm rot="2582713">
            <a:off x="5477702" y="5451400"/>
            <a:ext cx="1942951" cy="1085829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zoom(</a:t>
            </a:r>
            <a:r>
              <a:rPr kumimoji="1" lang="ja-JP" altLang="en-US" dirty="0"/>
              <a:t>配信映像・音声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0" name="矢印: 左 29">
            <a:extLst>
              <a:ext uri="{FF2B5EF4-FFF2-40B4-BE49-F238E27FC236}">
                <a16:creationId xmlns:a16="http://schemas.microsoft.com/office/drawing/2014/main" id="{6975F3F3-97CB-4FE9-A20C-7A87F5ACF241}"/>
              </a:ext>
            </a:extLst>
          </p:cNvPr>
          <p:cNvSpPr/>
          <p:nvPr/>
        </p:nvSpPr>
        <p:spPr>
          <a:xfrm rot="2582713">
            <a:off x="6037316" y="5065375"/>
            <a:ext cx="2052182" cy="1023251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zoom(</a:t>
            </a:r>
            <a:r>
              <a:rPr kumimoji="1" lang="ja-JP" altLang="en-US" dirty="0"/>
              <a:t>受信映像・音声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4132335-003E-4E44-8969-B2FA292ABE2A}"/>
              </a:ext>
            </a:extLst>
          </p:cNvPr>
          <p:cNvSpPr/>
          <p:nvPr/>
        </p:nvSpPr>
        <p:spPr>
          <a:xfrm>
            <a:off x="3878261" y="2048011"/>
            <a:ext cx="446681" cy="2538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1768FB8-4E63-4F65-90D2-30C513A082D9}"/>
              </a:ext>
            </a:extLst>
          </p:cNvPr>
          <p:cNvSpPr txBox="1"/>
          <p:nvPr/>
        </p:nvSpPr>
        <p:spPr>
          <a:xfrm>
            <a:off x="3665744" y="1519431"/>
            <a:ext cx="1467425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sz="1200" dirty="0"/>
              <a:t>会場音声出力</a:t>
            </a:r>
            <a:endParaRPr lang="en-US" altLang="ja-JP" sz="1200" dirty="0"/>
          </a:p>
          <a:p>
            <a:r>
              <a:rPr lang="en-US" altLang="ja-JP" sz="1200" dirty="0"/>
              <a:t>(</a:t>
            </a:r>
            <a:r>
              <a:rPr lang="ja-JP" altLang="en-US" sz="1200" dirty="0"/>
              <a:t>会場のミキサー）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CE7C53EE-6AD8-4C1B-B063-6B6C9B236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39392"/>
            <a:ext cx="7886700" cy="1325563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接続概略図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29D808A-8083-4EB8-912B-57D7C2FA8D62}"/>
              </a:ext>
            </a:extLst>
          </p:cNvPr>
          <p:cNvSpPr txBox="1"/>
          <p:nvPr/>
        </p:nvSpPr>
        <p:spPr>
          <a:xfrm rot="20043345">
            <a:off x="2393785" y="2357831"/>
            <a:ext cx="13500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持ち込み</a:t>
            </a:r>
            <a:r>
              <a:rPr lang="en-US" altLang="ja-JP" dirty="0"/>
              <a:t>PC</a:t>
            </a:r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A8CFDB-E1A0-42D1-9BCD-975F0819D70A}"/>
              </a:ext>
            </a:extLst>
          </p:cNvPr>
          <p:cNvSpPr txBox="1"/>
          <p:nvPr/>
        </p:nvSpPr>
        <p:spPr>
          <a:xfrm>
            <a:off x="7315200" y="6211669"/>
            <a:ext cx="18288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/>
              <a:t>オンライン参加者の</a:t>
            </a:r>
            <a:r>
              <a:rPr kumimoji="1" lang="en-US" altLang="ja-JP" dirty="0"/>
              <a:t>PC</a:t>
            </a:r>
            <a:endParaRPr kumimoji="1" lang="ja-JP" altLang="en-US" dirty="0"/>
          </a:p>
        </p:txBody>
      </p:sp>
      <p:pic>
        <p:nvPicPr>
          <p:cNvPr id="7" name="グラフィックス 6" descr="インターネット">
            <a:extLst>
              <a:ext uri="{FF2B5EF4-FFF2-40B4-BE49-F238E27FC236}">
                <a16:creationId xmlns:a16="http://schemas.microsoft.com/office/drawing/2014/main" id="{956B1369-0199-4B20-AC81-1479E9620C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11960" y="6384593"/>
            <a:ext cx="546226" cy="54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46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</TotalTime>
  <Words>418</Words>
  <Application>Microsoft Office PowerPoint</Application>
  <PresentationFormat>画面に合わせる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大気海洋研究所 講堂オンライン 配信システム</vt:lpstr>
      <vt:lpstr>注意事項</vt:lpstr>
      <vt:lpstr>概要</vt:lpstr>
      <vt:lpstr>接続概略図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講堂オンライン</dc:title>
  <dc:creator>真司 神田</dc:creator>
  <cp:lastModifiedBy>金井　秀雄</cp:lastModifiedBy>
  <cp:revision>46</cp:revision>
  <dcterms:created xsi:type="dcterms:W3CDTF">2020-06-03T06:46:57Z</dcterms:created>
  <dcterms:modified xsi:type="dcterms:W3CDTF">2022-07-08T00:51:17Z</dcterms:modified>
</cp:coreProperties>
</file>